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73" r:id="rId1"/>
  </p:sldMasterIdLst>
  <p:notesMasterIdLst>
    <p:notesMasterId r:id="rId45"/>
  </p:notesMasterIdLst>
  <p:sldIdLst>
    <p:sldId id="256" r:id="rId2"/>
    <p:sldId id="257" r:id="rId3"/>
    <p:sldId id="356" r:id="rId4"/>
    <p:sldId id="283" r:id="rId5"/>
    <p:sldId id="334" r:id="rId6"/>
    <p:sldId id="360" r:id="rId7"/>
    <p:sldId id="341" r:id="rId8"/>
    <p:sldId id="350" r:id="rId9"/>
    <p:sldId id="358" r:id="rId10"/>
    <p:sldId id="357" r:id="rId11"/>
    <p:sldId id="343" r:id="rId12"/>
    <p:sldId id="344" r:id="rId13"/>
    <p:sldId id="345" r:id="rId14"/>
    <p:sldId id="346" r:id="rId15"/>
    <p:sldId id="347" r:id="rId16"/>
    <p:sldId id="342" r:id="rId17"/>
    <p:sldId id="361" r:id="rId18"/>
    <p:sldId id="362" r:id="rId19"/>
    <p:sldId id="363" r:id="rId20"/>
    <p:sldId id="351" r:id="rId21"/>
    <p:sldId id="348" r:id="rId22"/>
    <p:sldId id="364" r:id="rId23"/>
    <p:sldId id="279" r:id="rId24"/>
    <p:sldId id="277" r:id="rId25"/>
    <p:sldId id="278" r:id="rId26"/>
    <p:sldId id="280" r:id="rId27"/>
    <p:sldId id="281" r:id="rId28"/>
    <p:sldId id="367" r:id="rId29"/>
    <p:sldId id="319" r:id="rId30"/>
    <p:sldId id="368" r:id="rId31"/>
    <p:sldId id="354" r:id="rId32"/>
    <p:sldId id="369" r:id="rId33"/>
    <p:sldId id="353" r:id="rId34"/>
    <p:sldId id="35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74971" autoAdjust="0"/>
  </p:normalViewPr>
  <p:slideViewPr>
    <p:cSldViewPr snapToGrid="0">
      <p:cViewPr varScale="1">
        <p:scale>
          <a:sx n="85" d="100"/>
          <a:sy n="85" d="100"/>
        </p:scale>
        <p:origin x="1339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3D</a:t>
            </a:r>
            <a:r>
              <a:rPr lang="zh-TW" altLang="en-US" dirty="0"/>
              <a:t> 錫球影像的校正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Orignal</a:t>
            </a:r>
            <a:endParaRPr lang="en-US" dirty="0"/>
          </a:p>
          <a:p>
            <a:r>
              <a:rPr lang="zh-TW" altLang="en-US" dirty="0"/>
              <a:t>垂直、對角、水平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25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初始</a:t>
            </a:r>
            <a:r>
              <a:rPr lang="en-US" altLang="zh-TW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72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初始</a:t>
            </a:r>
            <a:r>
              <a:rPr lang="en-US" altLang="zh-TW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初始</a:t>
            </a:r>
            <a:r>
              <a:rPr lang="en-US" altLang="zh-TW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01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初始</a:t>
            </a:r>
            <a:r>
              <a:rPr lang="en-US" altLang="zh-TW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0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projections:</a:t>
            </a:r>
            <a:r>
              <a:rPr lang="zh-TW" altLang="en-US" dirty="0"/>
              <a:t> </a:t>
            </a:r>
            <a:r>
              <a:rPr lang="zh-TW" altLang="zh-TW" dirty="0"/>
              <a:t>實測投影</a:t>
            </a:r>
            <a:endParaRPr lang="en-US" altLang="zh-TW" dirty="0"/>
          </a:p>
          <a:p>
            <a:r>
              <a:rPr lang="en-US" altLang="zh-TW" dirty="0"/>
              <a:t>Estimated projections:</a:t>
            </a:r>
            <a:r>
              <a:rPr lang="en-US" altLang="zh-TW" sz="11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1100" baseline="0" dirty="0">
                <a:latin typeface="Arial" panose="020B0604020202020204" pitchFamily="34" charset="0"/>
                <a:cs typeface="Arial" panose="020B0604020202020204" pitchFamily="34" charset="0"/>
              </a:rPr>
              <a:t>估測影像</a:t>
            </a:r>
            <a:endParaRPr lang="en-US" altLang="zh-TW" sz="11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/>
              <a:t>projection-space error</a:t>
            </a:r>
            <a:r>
              <a:rPr lang="zh-TW" altLang="en-US" dirty="0"/>
              <a:t> 投影空間誤差</a:t>
            </a:r>
            <a:endParaRPr lang="en-US" altLang="zh-TW" dirty="0"/>
          </a:p>
          <a:p>
            <a:r>
              <a:rPr lang="en-US" altLang="zh-TW" dirty="0"/>
              <a:t>image-space error:</a:t>
            </a:r>
            <a:r>
              <a:rPr lang="zh-TW" altLang="en-US" dirty="0"/>
              <a:t>影像</a:t>
            </a:r>
            <a:r>
              <a:rPr lang="zh-TW" altLang="zh-TW" dirty="0"/>
              <a:t>空間誤</a:t>
            </a:r>
            <a:r>
              <a:rPr lang="zh-TW" altLang="en-US" dirty="0"/>
              <a:t>差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04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77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37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35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跟 </a:t>
            </a:r>
            <a:r>
              <a:rPr lang="en-US" altLang="zh-TW" dirty="0"/>
              <a:t>180</a:t>
            </a:r>
            <a:r>
              <a:rPr lang="zh-TW" altLang="en-US" dirty="0"/>
              <a:t> 比，</a:t>
            </a:r>
            <a:r>
              <a:rPr lang="en-US" altLang="zh-TW" dirty="0"/>
              <a:t>32</a:t>
            </a:r>
            <a:r>
              <a:rPr lang="zh-TW" altLang="en-US" dirty="0"/>
              <a:t>比較模糊，因為較少的資訊量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ee199d7c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ee199d7c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先介紹一下目的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再介紹一下重建有哪些方法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最後介紹重建的其中一個方法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(ART)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32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Multiplicative:</a:t>
            </a:r>
            <a:r>
              <a:rPr lang="en-US" baseline="0" dirty="0"/>
              <a:t> </a:t>
            </a:r>
            <a:r>
              <a:rPr lang="zh-TW" altLang="en-US" baseline="0" dirty="0"/>
              <a:t>乘法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44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初始</a:t>
            </a:r>
            <a:r>
              <a:rPr lang="en-US" altLang="zh-TW" dirty="0"/>
              <a:t>=&gt;1</a:t>
            </a:r>
          </a:p>
          <a:p>
            <a:pPr marL="158750" indent="0">
              <a:buNone/>
            </a:pPr>
            <a:r>
              <a:rPr lang="zh-TW" altLang="en-US" dirty="0"/>
              <a:t>分母</a:t>
            </a:r>
            <a:r>
              <a:rPr lang="en-US" altLang="zh-TW" dirty="0"/>
              <a:t>=&gt;</a:t>
            </a:r>
            <a:r>
              <a:rPr lang="zh-TW" altLang="en-US" dirty="0"/>
              <a:t>標準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分子</a:t>
            </a:r>
            <a:r>
              <a:rPr lang="en-US" altLang="zh-TW" dirty="0"/>
              <a:t>=&gt;</a:t>
            </a:r>
            <a:r>
              <a:rPr lang="zh-TW" altLang="en-US" dirty="0"/>
              <a:t>目前</a:t>
            </a:r>
          </a:p>
        </p:txBody>
      </p:sp>
    </p:spTree>
    <p:extLst>
      <p:ext uri="{BB962C8B-B14F-4D97-AF65-F5344CB8AC3E}">
        <p14:creationId xmlns:p14="http://schemas.microsoft.com/office/powerpoint/2010/main" val="2145417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362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14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ee199d7c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ee199d7c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61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Solder: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焊接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PCB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Printed circuit board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3D: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 Dimensions</a:t>
            </a:r>
          </a:p>
          <a:p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 : angle of rotation</a:t>
            </a:r>
          </a:p>
          <a:p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Theta : the angle between tube to detector and vertical line.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6076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11.25</a:t>
            </a:r>
            <a:r>
              <a:rPr lang="zh-TW" altLang="en-US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3978982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9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簡化問題</a:t>
            </a:r>
            <a:r>
              <a:rPr lang="en-US" altLang="zh-TW" dirty="0"/>
              <a:t>=&gt;</a:t>
            </a:r>
            <a:r>
              <a:rPr lang="zh-TW" altLang="en-US" dirty="0"/>
              <a:t>以</a:t>
            </a:r>
            <a:r>
              <a:rPr lang="en-US" altLang="zh-TW" dirty="0"/>
              <a:t>1D</a:t>
            </a:r>
            <a:r>
              <a:rPr lang="zh-TW" altLang="en-US" dirty="0"/>
              <a:t>轉</a:t>
            </a:r>
            <a:r>
              <a:rPr lang="en-US" altLang="zh-TW" dirty="0"/>
              <a:t>2D</a:t>
            </a:r>
            <a:r>
              <a:rPr lang="zh-TW" altLang="en-US" dirty="0"/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101401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160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這兩張圖算出來的值是一樣的</a:t>
            </a:r>
            <a:r>
              <a:rPr lang="en-US" altLang="zh-TW" dirty="0"/>
              <a:t>(</a:t>
            </a:r>
            <a:r>
              <a:rPr lang="zh-TW" altLang="en-US" dirty="0"/>
              <a:t>只是方向相反而已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049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893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83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04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05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29974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34929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2524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09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66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22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94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68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758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Presenter: 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方郁婷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E-mail: s830s200s@gmail.com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Phone: 0933826120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8DE397-53CD-43DF-B436-EAF0D0085C34}"/>
              </a:ext>
            </a:extLst>
          </p:cNvPr>
          <p:cNvSpPr/>
          <p:nvPr/>
        </p:nvSpPr>
        <p:spPr>
          <a:xfrm>
            <a:off x="1233706" y="1847169"/>
            <a:ext cx="6676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en-US" altLang="zh-TW" sz="3200" dirty="0"/>
              <a:t>3D Reconstruction with X-Ray Images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Why only 179 degree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pic>
        <p:nvPicPr>
          <p:cNvPr id="6" name="图片 13">
            <a:extLst>
              <a:ext uri="{FF2B5EF4-FFF2-40B4-BE49-F238E27FC236}">
                <a16:creationId xmlns:a16="http://schemas.microsoft.com/office/drawing/2014/main" id="{C2027412-665E-4D54-9960-16EAC8ED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09" y="1495034"/>
            <a:ext cx="2177962" cy="227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向右箭號 17"/>
          <p:cNvSpPr/>
          <p:nvPr/>
        </p:nvSpPr>
        <p:spPr>
          <a:xfrm>
            <a:off x="4398501" y="2343275"/>
            <a:ext cx="438150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489518" y="3798436"/>
            <a:ext cx="314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 picture turned 180 degrees</a:t>
            </a:r>
          </a:p>
        </p:txBody>
      </p:sp>
      <p:sp>
        <p:nvSpPr>
          <p:cNvPr id="20" name="矩形 19"/>
          <p:cNvSpPr/>
          <p:nvPr/>
        </p:nvSpPr>
        <p:spPr>
          <a:xfrm>
            <a:off x="2307163" y="3785399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  <p:pic>
        <p:nvPicPr>
          <p:cNvPr id="12" name="图片 13">
            <a:extLst>
              <a:ext uri="{FF2B5EF4-FFF2-40B4-BE49-F238E27FC236}">
                <a16:creationId xmlns:a16="http://schemas.microsoft.com/office/drawing/2014/main" id="{92AA12F5-AC95-4214-97A6-41E635CE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74077" y="1495034"/>
            <a:ext cx="2177962" cy="227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5B920BD-EC7E-4952-89D3-DA0813C3A5E1}"/>
              </a:ext>
            </a:extLst>
          </p:cNvPr>
          <p:cNvCxnSpPr>
            <a:cxnSpLocks/>
          </p:cNvCxnSpPr>
          <p:nvPr/>
        </p:nvCxnSpPr>
        <p:spPr>
          <a:xfrm>
            <a:off x="2456329" y="1262903"/>
            <a:ext cx="0" cy="26008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0550CFE0-5BC2-41DA-A57F-900F7F8583A5}"/>
              </a:ext>
            </a:extLst>
          </p:cNvPr>
          <p:cNvCxnSpPr>
            <a:cxnSpLocks/>
          </p:cNvCxnSpPr>
          <p:nvPr/>
        </p:nvCxnSpPr>
        <p:spPr>
          <a:xfrm>
            <a:off x="2788023" y="1262902"/>
            <a:ext cx="0" cy="26008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1D75C2F-5E5A-479C-A546-2B8A5064F548}"/>
              </a:ext>
            </a:extLst>
          </p:cNvPr>
          <p:cNvCxnSpPr>
            <a:cxnSpLocks/>
          </p:cNvCxnSpPr>
          <p:nvPr/>
        </p:nvCxnSpPr>
        <p:spPr>
          <a:xfrm>
            <a:off x="6732494" y="1271307"/>
            <a:ext cx="0" cy="26008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A258B8A1-2DB1-41A9-8047-61C3CB537B75}"/>
              </a:ext>
            </a:extLst>
          </p:cNvPr>
          <p:cNvCxnSpPr>
            <a:cxnSpLocks/>
          </p:cNvCxnSpPr>
          <p:nvPr/>
        </p:nvCxnSpPr>
        <p:spPr>
          <a:xfrm>
            <a:off x="6436659" y="1271307"/>
            <a:ext cx="0" cy="26008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696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5034150"/>
                  </p:ext>
                </p:extLst>
              </p:nvPr>
            </p:nvGraphicFramePr>
            <p:xfrm>
              <a:off x="1858683" y="2662832"/>
              <a:ext cx="3449788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724894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724894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5034150"/>
                  </p:ext>
                </p:extLst>
              </p:nvPr>
            </p:nvGraphicFramePr>
            <p:xfrm>
              <a:off x="1858683" y="2662832"/>
              <a:ext cx="3449788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724894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724894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1515" r="-100352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707" t="-1515" r="-707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103077" r="-100352" b="-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707" t="-103077" r="-707" b="-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直線接點 10"/>
          <p:cNvCxnSpPr/>
          <p:nvPr/>
        </p:nvCxnSpPr>
        <p:spPr>
          <a:xfrm flipH="1">
            <a:off x="2720975" y="2235200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528614" y="1829450"/>
            <a:ext cx="54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H="1">
            <a:off x="4397375" y="2235200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251399" y="1829450"/>
            <a:ext cx="35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270330" y="1936502"/>
            <a:ext cx="560497" cy="655875"/>
            <a:chOff x="1527505" y="1584871"/>
            <a:chExt cx="560497" cy="655875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1895640" y="1948123"/>
              <a:ext cx="192362" cy="292623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1527505" y="1584871"/>
              <a:ext cx="36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12945" y="1936502"/>
            <a:ext cx="558858" cy="726330"/>
            <a:chOff x="1719867" y="1514416"/>
            <a:chExt cx="558858" cy="726330"/>
          </a:xfrm>
        </p:grpSpPr>
        <p:cxnSp>
          <p:nvCxnSpPr>
            <p:cNvPr id="23" name="直線接點 22"/>
            <p:cNvCxnSpPr/>
            <p:nvPr/>
          </p:nvCxnSpPr>
          <p:spPr>
            <a:xfrm flipV="1">
              <a:off x="1719867" y="1980987"/>
              <a:ext cx="260014" cy="259759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1789983" y="1514416"/>
              <a:ext cx="4887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 rot="5400000">
            <a:off x="5649668" y="2455767"/>
            <a:ext cx="400110" cy="873555"/>
            <a:chOff x="4763478" y="1519591"/>
            <a:chExt cx="400110" cy="873555"/>
          </a:xfrm>
        </p:grpSpPr>
        <p:cxnSp>
          <p:nvCxnSpPr>
            <p:cNvPr id="27" name="直線接點 26"/>
            <p:cNvCxnSpPr/>
            <p:nvPr/>
          </p:nvCxnSpPr>
          <p:spPr>
            <a:xfrm flipH="1">
              <a:off x="4930775" y="2057400"/>
              <a:ext cx="3175" cy="335746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 rot="16200000">
              <a:off x="4708111" y="1574958"/>
              <a:ext cx="510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 rot="5400000">
            <a:off x="5649668" y="2822350"/>
            <a:ext cx="400110" cy="873555"/>
            <a:chOff x="4763478" y="1519591"/>
            <a:chExt cx="400110" cy="873555"/>
          </a:xfrm>
        </p:grpSpPr>
        <p:cxnSp>
          <p:nvCxnSpPr>
            <p:cNvPr id="31" name="直線接點 30"/>
            <p:cNvCxnSpPr/>
            <p:nvPr/>
          </p:nvCxnSpPr>
          <p:spPr>
            <a:xfrm flipH="1">
              <a:off x="4930775" y="2057400"/>
              <a:ext cx="3175" cy="335746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 rot="16200000">
              <a:off x="4708111" y="1574958"/>
              <a:ext cx="510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717418" y="1993686"/>
                <a:ext cx="1609095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=7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=9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=8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418" y="1993686"/>
                <a:ext cx="1609095" cy="1754326"/>
              </a:xfrm>
              <a:prstGeom prst="rect">
                <a:avLst/>
              </a:prstGeom>
              <a:blipFill>
                <a:blip r:embed="rId4"/>
                <a:stretch>
                  <a:fillRect b="-2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39A7A649-9679-4049-A9E1-9BAD52C40079}"/>
              </a:ext>
            </a:extLst>
          </p:cNvPr>
          <p:cNvSpPr/>
          <p:nvPr/>
        </p:nvSpPr>
        <p:spPr>
          <a:xfrm>
            <a:off x="1830827" y="3463365"/>
            <a:ext cx="34776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A</a:t>
            </a:r>
            <a:r>
              <a:rPr lang="zh-TW" altLang="en-US" dirty="0"/>
              <a:t>dd all directions</a:t>
            </a:r>
            <a:endParaRPr lang="en-US" altLang="zh-TW" dirty="0"/>
          </a:p>
          <a:p>
            <a:pPr algn="ctr"/>
            <a:r>
              <a:rPr lang="en-US" altLang="zh-TW" dirty="0"/>
              <a:t>Just like the above picture rotation</a:t>
            </a:r>
          </a:p>
          <a:p>
            <a:pPr algn="ctr"/>
            <a:r>
              <a:rPr lang="en-US" altLang="zh-TW" dirty="0"/>
              <a:t>and column addition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7676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79029"/>
              </p:ext>
            </p:extLst>
          </p:nvPr>
        </p:nvGraphicFramePr>
        <p:xfrm>
          <a:off x="1622830" y="3221725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13" name="直線接點 12"/>
          <p:cNvCxnSpPr/>
          <p:nvPr/>
        </p:nvCxnSpPr>
        <p:spPr>
          <a:xfrm flipH="1">
            <a:off x="2485122" y="2794093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76692" y="2375196"/>
            <a:ext cx="51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4161522" y="2794093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015546" y="2388343"/>
            <a:ext cx="35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706131" y="2273497"/>
                <a:ext cx="2601931" cy="2443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𝟏𝟏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131" y="2273497"/>
                <a:ext cx="2601931" cy="2443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871680"/>
                  </p:ext>
                </p:extLst>
              </p:nvPr>
            </p:nvGraphicFramePr>
            <p:xfrm>
              <a:off x="5998126" y="1300220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871680"/>
                  </p:ext>
                </p:extLst>
              </p:nvPr>
            </p:nvGraphicFramePr>
            <p:xfrm>
              <a:off x="5998126" y="1300220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807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807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807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807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文字方塊 35"/>
          <p:cNvSpPr txBox="1"/>
          <p:nvPr/>
        </p:nvSpPr>
        <p:spPr>
          <a:xfrm>
            <a:off x="2310443" y="2017270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015546" y="2017717"/>
            <a:ext cx="35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61219"/>
              </p:ext>
            </p:extLst>
          </p:nvPr>
        </p:nvGraphicFramePr>
        <p:xfrm>
          <a:off x="778053" y="2580515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4329112" y="2794767"/>
            <a:ext cx="265796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612279" y="2594712"/>
            <a:ext cx="51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4337068" y="3120003"/>
            <a:ext cx="275211" cy="1569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624485" y="2994196"/>
            <a:ext cx="49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551698" y="2273497"/>
                <a:ext cx="2910797" cy="2443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𝟏𝟐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𝟑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698" y="2273497"/>
                <a:ext cx="2910797" cy="2443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5382825"/>
                  </p:ext>
                </p:extLst>
              </p:nvPr>
            </p:nvGraphicFramePr>
            <p:xfrm>
              <a:off x="5998126" y="1343491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5382825"/>
                  </p:ext>
                </p:extLst>
              </p:nvPr>
            </p:nvGraphicFramePr>
            <p:xfrm>
              <a:off x="5998126" y="1343491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807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807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807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807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文字方塊 16"/>
          <p:cNvSpPr txBox="1"/>
          <p:nvPr/>
        </p:nvSpPr>
        <p:spPr>
          <a:xfrm>
            <a:off x="5075885" y="2594712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143887" y="2994196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5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Diagonal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36839"/>
              </p:ext>
            </p:extLst>
          </p:nvPr>
        </p:nvGraphicFramePr>
        <p:xfrm>
          <a:off x="1110848" y="2660154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20" name="直線接點 19"/>
          <p:cNvCxnSpPr/>
          <p:nvPr/>
        </p:nvCxnSpPr>
        <p:spPr>
          <a:xfrm flipV="1">
            <a:off x="4646103" y="2381732"/>
            <a:ext cx="162511" cy="21647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743741" y="2033682"/>
            <a:ext cx="51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992741" y="2314791"/>
            <a:ext cx="219160" cy="21647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745548" y="1905265"/>
            <a:ext cx="49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616363" y="2273497"/>
                <a:ext cx="2781467" cy="2443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𝟕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𝟑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𝟐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63" y="2273497"/>
                <a:ext cx="2781467" cy="2443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648311"/>
                  </p:ext>
                </p:extLst>
              </p:nvPr>
            </p:nvGraphicFramePr>
            <p:xfrm>
              <a:off x="6070326" y="1354934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648311"/>
                  </p:ext>
                </p:extLst>
              </p:nvPr>
            </p:nvGraphicFramePr>
            <p:xfrm>
              <a:off x="6070326" y="1354934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文字方塊 25"/>
          <p:cNvSpPr txBox="1"/>
          <p:nvPr/>
        </p:nvSpPr>
        <p:spPr>
          <a:xfrm>
            <a:off x="4962485" y="1784466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72746" y="1584411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2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1331672"/>
                  </p:ext>
                </p:extLst>
              </p:nvPr>
            </p:nvGraphicFramePr>
            <p:xfrm>
              <a:off x="5689471" y="2312273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1331672"/>
                  </p:ext>
                </p:extLst>
              </p:nvPr>
            </p:nvGraphicFramePr>
            <p:xfrm>
              <a:off x="5689471" y="2312273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434355"/>
                  </p:ext>
                </p:extLst>
              </p:nvPr>
            </p:nvGraphicFramePr>
            <p:xfrm>
              <a:off x="1701987" y="2312273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434355"/>
                  </p:ext>
                </p:extLst>
              </p:nvPr>
            </p:nvGraphicFramePr>
            <p:xfrm>
              <a:off x="1701987" y="2312273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064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Iterative Reconstruction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10893"/>
          <a:stretch/>
        </p:blipFill>
        <p:spPr>
          <a:xfrm>
            <a:off x="1277355" y="1202153"/>
            <a:ext cx="7067550" cy="3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861382-3D07-4FCA-A682-25D42BF7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24" y="1141125"/>
            <a:ext cx="6255541" cy="355735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C7EAC3C-F116-4136-AA76-2D108460B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25" y="1237670"/>
            <a:ext cx="1441115" cy="150262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8DBF4E3-10C3-487F-87AA-608EBB791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14" y="3154517"/>
            <a:ext cx="1562100" cy="1714500"/>
          </a:xfrm>
          <a:prstGeom prst="rect">
            <a:avLst/>
          </a:prstGeo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C41F576-4DB5-440D-B422-8411E7E4C552}"/>
              </a:ext>
            </a:extLst>
          </p:cNvPr>
          <p:cNvCxnSpPr>
            <a:cxnSpLocks/>
          </p:cNvCxnSpPr>
          <p:nvPr/>
        </p:nvCxnSpPr>
        <p:spPr>
          <a:xfrm>
            <a:off x="1433271" y="1237670"/>
            <a:ext cx="11766" cy="359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D14AE009-9436-4994-A75C-37D475F00BCC}"/>
              </a:ext>
            </a:extLst>
          </p:cNvPr>
          <p:cNvCxnSpPr>
            <a:cxnSpLocks/>
          </p:cNvCxnSpPr>
          <p:nvPr/>
        </p:nvCxnSpPr>
        <p:spPr>
          <a:xfrm>
            <a:off x="1764965" y="1237670"/>
            <a:ext cx="31218" cy="359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向右箭號 17">
            <a:extLst>
              <a:ext uri="{FF2B5EF4-FFF2-40B4-BE49-F238E27FC236}">
                <a16:creationId xmlns:a16="http://schemas.microsoft.com/office/drawing/2014/main" id="{FED5A15F-9EAC-44C5-A77D-0102A546A23A}"/>
              </a:ext>
            </a:extLst>
          </p:cNvPr>
          <p:cNvSpPr/>
          <p:nvPr/>
        </p:nvSpPr>
        <p:spPr>
          <a:xfrm rot="5400000">
            <a:off x="1386608" y="2755258"/>
            <a:ext cx="438150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6FE2427-8A17-4339-AD88-EBA0A4AD93B4}"/>
              </a:ext>
            </a:extLst>
          </p:cNvPr>
          <p:cNvSpPr/>
          <p:nvPr/>
        </p:nvSpPr>
        <p:spPr>
          <a:xfrm>
            <a:off x="1211984" y="943032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oriImg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2E2903B-0A36-4803-8BB6-7688A76A3625}"/>
              </a:ext>
            </a:extLst>
          </p:cNvPr>
          <p:cNvSpPr/>
          <p:nvPr/>
        </p:nvSpPr>
        <p:spPr>
          <a:xfrm>
            <a:off x="1014334" y="4774168"/>
            <a:ext cx="1182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colAddImg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288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sp>
        <p:nvSpPr>
          <p:cNvPr id="17" name="向右箭號 17">
            <a:extLst>
              <a:ext uri="{FF2B5EF4-FFF2-40B4-BE49-F238E27FC236}">
                <a16:creationId xmlns:a16="http://schemas.microsoft.com/office/drawing/2014/main" id="{FED5A15F-9EAC-44C5-A77D-0102A546A23A}"/>
              </a:ext>
            </a:extLst>
          </p:cNvPr>
          <p:cNvSpPr/>
          <p:nvPr/>
        </p:nvSpPr>
        <p:spPr>
          <a:xfrm rot="5400000">
            <a:off x="1247619" y="2830907"/>
            <a:ext cx="438150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129B37-BA6E-428E-B8AB-2D3387CD7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208" y="1103077"/>
            <a:ext cx="6101806" cy="3595398"/>
          </a:xfrm>
          <a:prstGeom prst="rect">
            <a:avLst/>
          </a:prstGeom>
        </p:spPr>
      </p:pic>
      <p:pic>
        <p:nvPicPr>
          <p:cNvPr id="11" name="图片 13">
            <a:extLst>
              <a:ext uri="{FF2B5EF4-FFF2-40B4-BE49-F238E27FC236}">
                <a16:creationId xmlns:a16="http://schemas.microsoft.com/office/drawing/2014/main" id="{68AC479C-8E8D-440C-B8E4-20EFA0B10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41" y="3360168"/>
            <a:ext cx="1232705" cy="128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9">
            <a:extLst>
              <a:ext uri="{FF2B5EF4-FFF2-40B4-BE49-F238E27FC236}">
                <a16:creationId xmlns:a16="http://schemas.microsoft.com/office/drawing/2014/main" id="{F6F73DFB-F316-488F-A18C-0BC6A728E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41" y="1277216"/>
            <a:ext cx="1232705" cy="146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EC3F6CC-D691-4BCF-B1BA-3BA328E8C50E}"/>
              </a:ext>
            </a:extLst>
          </p:cNvPr>
          <p:cNvSpPr/>
          <p:nvPr/>
        </p:nvSpPr>
        <p:spPr>
          <a:xfrm>
            <a:off x="880469" y="952745"/>
            <a:ext cx="1182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colAddImg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B6868A-E4B1-4300-B52B-F600BA0F85E9}"/>
              </a:ext>
            </a:extLst>
          </p:cNvPr>
          <p:cNvSpPr/>
          <p:nvPr/>
        </p:nvSpPr>
        <p:spPr>
          <a:xfrm>
            <a:off x="1065686" y="4609774"/>
            <a:ext cx="802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7937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A64AF1E-2733-4D56-ACEB-97C835AE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439" y="1016481"/>
            <a:ext cx="6901381" cy="403776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CB2609-DB21-472A-BED9-06E922FB8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844" y="4534677"/>
            <a:ext cx="2309976" cy="5195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830714-9BE3-4EF1-8AF9-B6BA00430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518" y="2662628"/>
            <a:ext cx="456080" cy="2032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33199E-F900-4E0B-BCDE-8943E0996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844508"/>
            <a:ext cx="251968" cy="2812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A81E8C5-91FC-4EB6-8C47-D6505CEBC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456" y="3844507"/>
            <a:ext cx="257829" cy="2812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24C560A-0239-4A8F-A7D1-26055407F2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488" y="3844507"/>
            <a:ext cx="633928" cy="2825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AB77D16-9A58-482E-B1B8-A6DB65AB8A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1227" y="3892897"/>
            <a:ext cx="257828" cy="23287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FBF644B-8E5A-46BA-8CCE-0A1978CC7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0494" y="2434030"/>
            <a:ext cx="196104" cy="2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2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530666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149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Reconstruction</a:t>
            </a:r>
          </a:p>
          <a:p>
            <a:pPr lvl="0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ART (Algebraic Reconstruction Technique)</a:t>
            </a:r>
          </a:p>
          <a:p>
            <a:pPr lvl="1"/>
            <a:r>
              <a:rPr lang="en-US" altLang="zh-TW" sz="1850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Multiplicative</a:t>
            </a:r>
          </a:p>
          <a:p>
            <a:pPr lvl="1"/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</a:p>
          <a:p>
            <a:pPr lvl="1"/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Improve?</a:t>
            </a:r>
          </a:p>
          <a:p>
            <a:pPr marL="596900" lvl="1" indent="0">
              <a:buNone/>
            </a:pPr>
            <a:endParaRPr lang="en-US" altLang="zh-TW" sz="2000" i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lvl="1"/>
            <a:endParaRPr lang="en-US" altLang="zh-TW" sz="2000" i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lvl="1"/>
            <a:endParaRPr lang="en-U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Additive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Projections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003804" y="1904648"/>
            <a:ext cx="7614652" cy="2052168"/>
            <a:chOff x="577221" y="1336050"/>
            <a:chExt cx="7614652" cy="2052168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642FDFE7-6FC1-4D5A-80BA-07770176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21" y="1336050"/>
              <a:ext cx="1593932" cy="1682836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A0B12104-E1C1-4BCC-9959-B0F2C4CD4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6282" y="1348750"/>
              <a:ext cx="1593932" cy="1670136"/>
            </a:xfrm>
            <a:prstGeom prst="rect">
              <a:avLst/>
            </a:prstGeom>
          </p:spPr>
        </p:pic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AED634BB-B834-4887-B971-09BAE8A2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2483" y="1336050"/>
              <a:ext cx="1593932" cy="1682836"/>
            </a:xfrm>
            <a:prstGeom prst="rect">
              <a:avLst/>
            </a:prstGeom>
          </p:spPr>
        </p:pic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923F483B-3E4D-4354-B0D1-AA646F17AE56}"/>
                </a:ext>
              </a:extLst>
            </p:cNvPr>
            <p:cNvSpPr txBox="1"/>
            <p:nvPr/>
          </p:nvSpPr>
          <p:spPr>
            <a:xfrm>
              <a:off x="715354" y="3018886"/>
              <a:ext cx="1317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 Iteration</a:t>
              </a: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19D8BDC1-F58C-4613-AEBE-1DB3D07476E6}"/>
                </a:ext>
              </a:extLst>
            </p:cNvPr>
            <p:cNvSpPr txBox="1"/>
            <p:nvPr/>
          </p:nvSpPr>
          <p:spPr>
            <a:xfrm>
              <a:off x="6547025" y="2999760"/>
              <a:ext cx="1644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500 Iterations</a:t>
              </a: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13DFCDE1-9129-4F53-9EA9-300738D7A0D2}"/>
                </a:ext>
              </a:extLst>
            </p:cNvPr>
            <p:cNvSpPr txBox="1"/>
            <p:nvPr/>
          </p:nvSpPr>
          <p:spPr>
            <a:xfrm>
              <a:off x="3558142" y="2995424"/>
              <a:ext cx="1650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100 Iterations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9963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Additive ART</a:t>
            </a:r>
          </a:p>
        </p:txBody>
      </p:sp>
      <p:sp>
        <p:nvSpPr>
          <p:cNvPr id="12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180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Projections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1127475" y="2046883"/>
            <a:ext cx="7331407" cy="2022571"/>
            <a:chOff x="959599" y="1203240"/>
            <a:chExt cx="7331407" cy="2022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C2037D-4EB2-46CB-984E-AA72967A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599" y="1203240"/>
              <a:ext cx="1562180" cy="165108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818628-D0D8-4A94-9029-C4DE68A1F6EF}"/>
                </a:ext>
              </a:extLst>
            </p:cNvPr>
            <p:cNvSpPr txBox="1"/>
            <p:nvPr/>
          </p:nvSpPr>
          <p:spPr>
            <a:xfrm>
              <a:off x="1089707" y="2855194"/>
              <a:ext cx="1237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 Iteration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19B628-3EF8-4FA0-A087-D4069949DCB4}"/>
                </a:ext>
              </a:extLst>
            </p:cNvPr>
            <p:cNvSpPr txBox="1"/>
            <p:nvPr/>
          </p:nvSpPr>
          <p:spPr>
            <a:xfrm>
              <a:off x="6702073" y="2854325"/>
              <a:ext cx="1571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500 Iterations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CE72BA-A3AB-48AA-AF74-C2C7AFD00364}"/>
                </a:ext>
              </a:extLst>
            </p:cNvPr>
            <p:cNvSpPr txBox="1"/>
            <p:nvPr/>
          </p:nvSpPr>
          <p:spPr>
            <a:xfrm>
              <a:off x="3815636" y="2856479"/>
              <a:ext cx="159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100 Iterations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887120-B13A-403B-BD26-2F97EF8FF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9775" y="1203240"/>
              <a:ext cx="1581231" cy="16574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22AD9F-6C68-48FF-B204-706565B30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5636" y="1203240"/>
              <a:ext cx="1600282" cy="1657435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6440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2DA37-F75D-49AF-9393-01F1219E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Clip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6B8407-72D2-45E3-B46B-BE955835E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152F6E-300E-47DB-A709-666D8F69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03" y="1962270"/>
            <a:ext cx="1929204" cy="19292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6A5E606-AD28-4199-8532-2FDAE7111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98" y="1962270"/>
            <a:ext cx="1929204" cy="192920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D46430-3529-490F-9D5C-5E4F7ED39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393" y="1962270"/>
            <a:ext cx="1929204" cy="192920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5AF3FE5-866B-4B63-9DF1-84DFB26180C7}"/>
              </a:ext>
            </a:extLst>
          </p:cNvPr>
          <p:cNvSpPr/>
          <p:nvPr/>
        </p:nvSpPr>
        <p:spPr>
          <a:xfrm>
            <a:off x="2440871" y="4293885"/>
            <a:ext cx="4262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Graphs that are out of range will be </a:t>
            </a:r>
            <a:r>
              <a:rPr lang="en-US" altLang="zh-TW" dirty="0"/>
              <a:t>clipped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2109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67450-E755-4DB6-8780-97AB30688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56"/>
          <a:stretch/>
        </p:blipFill>
        <p:spPr>
          <a:xfrm>
            <a:off x="1046336" y="1461435"/>
            <a:ext cx="7426122" cy="302761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55808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622830" y="3221725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8" name="直線接點 7"/>
          <p:cNvCxnSpPr/>
          <p:nvPr/>
        </p:nvCxnSpPr>
        <p:spPr>
          <a:xfrm flipH="1">
            <a:off x="2485122" y="2794093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376692" y="2375196"/>
            <a:ext cx="51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4161522" y="2794093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015546" y="2388343"/>
            <a:ext cx="35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965817" y="2273497"/>
                <a:ext cx="2082558" cy="2443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𝟏𝟏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𝟏𝟏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817" y="2273497"/>
                <a:ext cx="2082558" cy="2443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98126" y="1243060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4653081"/>
                  </p:ext>
                </p:extLst>
              </p:nvPr>
            </p:nvGraphicFramePr>
            <p:xfrm>
              <a:off x="5998126" y="1243060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807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807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807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807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文字方塊 13"/>
          <p:cNvSpPr txBox="1"/>
          <p:nvPr/>
        </p:nvSpPr>
        <p:spPr>
          <a:xfrm>
            <a:off x="2310443" y="2017270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15546" y="2017717"/>
            <a:ext cx="35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641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37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853608" y="2273497"/>
                <a:ext cx="2306978" cy="2443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𝟏𝟐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𝟑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608" y="2273497"/>
                <a:ext cx="2306978" cy="2443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字版面配置區 32"/>
          <p:cNvSpPr>
            <a:spLocks noGrp="1"/>
          </p:cNvSpPr>
          <p:nvPr>
            <p:ph type="body" idx="1"/>
          </p:nvPr>
        </p:nvSpPr>
        <p:spPr>
          <a:xfrm>
            <a:off x="532879" y="1017725"/>
            <a:ext cx="8520600" cy="1089475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/>
          </p:nvPr>
        </p:nvGraphicFramePr>
        <p:xfrm>
          <a:off x="778053" y="2580515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35" name="直線接點 34"/>
          <p:cNvCxnSpPr/>
          <p:nvPr/>
        </p:nvCxnSpPr>
        <p:spPr>
          <a:xfrm>
            <a:off x="4329112" y="2794767"/>
            <a:ext cx="265796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12279" y="2594712"/>
            <a:ext cx="51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4337068" y="3120003"/>
            <a:ext cx="275211" cy="1569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624485" y="2994196"/>
            <a:ext cx="49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75885" y="2594712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143887" y="2994196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6767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BBBB6BE9-B921-4E60-B70E-C61B12CE8F5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98126" y="1243060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BBBB6BE9-B921-4E60-B70E-C61B12CE8F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894152"/>
                  </p:ext>
                </p:extLst>
              </p:nvPr>
            </p:nvGraphicFramePr>
            <p:xfrm>
              <a:off x="5998126" y="1243060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515" r="-101807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515" r="-1807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03077" r="-101807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03077" r="-1807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153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1110848" y="2660154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17" name="直線接點 16"/>
          <p:cNvCxnSpPr/>
          <p:nvPr/>
        </p:nvCxnSpPr>
        <p:spPr>
          <a:xfrm flipV="1">
            <a:off x="4646103" y="2381732"/>
            <a:ext cx="162511" cy="21647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743741" y="2033682"/>
            <a:ext cx="56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9.8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92741" y="2314791"/>
            <a:ext cx="219160" cy="21647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08277" y="1914681"/>
            <a:ext cx="76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10.2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962485" y="1784466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72746" y="1584411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Diagonal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672469" y="2273497"/>
                <a:ext cx="2669257" cy="244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𝟓𝟑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𝟏𝟑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𝟕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𝟏𝟔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𝟏𝟑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𝟖𝟒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𝟑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𝟒𝟕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469" y="2273497"/>
                <a:ext cx="2669257" cy="2447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>
                <a:extLst>
                  <a:ext uri="{FF2B5EF4-FFF2-40B4-BE49-F238E27FC236}">
                    <a16:creationId xmlns:a16="http://schemas.microsoft.com/office/drawing/2014/main" id="{410D8408-FB00-462B-8E24-D7E8FC80F58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98126" y="1243060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>
                <a:extLst>
                  <a:ext uri="{FF2B5EF4-FFF2-40B4-BE49-F238E27FC236}">
                    <a16:creationId xmlns:a16="http://schemas.microsoft.com/office/drawing/2014/main" id="{410D8408-FB00-462B-8E24-D7E8FC80F5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894152"/>
                  </p:ext>
                </p:extLst>
              </p:nvPr>
            </p:nvGraphicFramePr>
            <p:xfrm>
              <a:off x="5998126" y="1243060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807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807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807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807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17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01987" y="2312273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𝟒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𝟓𝟑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𝟕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𝟓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𝟖𝟒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𝟒𝟕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9540475"/>
                  </p:ext>
                </p:extLst>
              </p:nvPr>
            </p:nvGraphicFramePr>
            <p:xfrm>
              <a:off x="1701987" y="2312273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B7306AB-91A6-4919-9921-C1C52371368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31962" y="2329685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B7306AB-91A6-4919-9921-C1C523713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554154"/>
                  </p:ext>
                </p:extLst>
              </p:nvPr>
            </p:nvGraphicFramePr>
            <p:xfrm>
              <a:off x="5531962" y="2329685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417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F4BD99-AC5F-4D47-8F2B-B9F01B72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66" y="1561342"/>
            <a:ext cx="7576625" cy="52167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B3A0ED5-D10C-4F2C-A231-CCE9AA2F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66" y="2814889"/>
            <a:ext cx="5853134" cy="8289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F9D7D9-9C31-46B2-B0ED-F98BD07C3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32" y="3717022"/>
            <a:ext cx="2528079" cy="658656"/>
          </a:xfrm>
          <a:prstGeom prst="rect">
            <a:avLst/>
          </a:prstGeom>
        </p:spPr>
      </p:pic>
      <p:sp>
        <p:nvSpPr>
          <p:cNvPr id="12" name="箭號: 上-下雙向 11">
            <a:extLst>
              <a:ext uri="{FF2B5EF4-FFF2-40B4-BE49-F238E27FC236}">
                <a16:creationId xmlns:a16="http://schemas.microsoft.com/office/drawing/2014/main" id="{56EB33E4-643D-48CD-996A-142F1730616D}"/>
              </a:ext>
            </a:extLst>
          </p:cNvPr>
          <p:cNvSpPr/>
          <p:nvPr/>
        </p:nvSpPr>
        <p:spPr>
          <a:xfrm>
            <a:off x="4542166" y="2123855"/>
            <a:ext cx="251012" cy="65442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89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80;p17"/>
          <p:cNvSpPr txBox="1">
            <a:spLocks noGrp="1"/>
          </p:cNvSpPr>
          <p:nvPr>
            <p:ph type="body" idx="1"/>
          </p:nvPr>
        </p:nvSpPr>
        <p:spPr>
          <a:xfrm>
            <a:off x="3588362" y="1292130"/>
            <a:ext cx="2409634" cy="56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Projections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A610EC-4DB4-4912-B4A8-A05FE2297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391" y="1859372"/>
            <a:ext cx="2267575" cy="23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1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530666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EF6C14-9DAF-4B86-841E-8263DC22D7F2}"/>
              </a:ext>
            </a:extLst>
          </p:cNvPr>
          <p:cNvSpPr/>
          <p:nvPr/>
        </p:nvSpPr>
        <p:spPr>
          <a:xfrm>
            <a:off x="530666" y="1199714"/>
            <a:ext cx="852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Arial" panose="020B0604020202020204" pitchFamily="34" charset="0"/>
              </a:rPr>
              <a:t>Implement the 3-dimensional reconstruction with X-ray images.</a:t>
            </a:r>
            <a:endParaRPr lang="zh-TW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C01DD3-04D4-4485-917D-9E779E5F1697}"/>
              </a:ext>
            </a:extLst>
          </p:cNvPr>
          <p:cNvSpPr/>
          <p:nvPr/>
        </p:nvSpPr>
        <p:spPr>
          <a:xfrm>
            <a:off x="1220949" y="1647007"/>
            <a:ext cx="85206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000" dirty="0"/>
              <a:t>Why?</a:t>
            </a:r>
          </a:p>
          <a:p>
            <a:pPr lvl="1"/>
            <a:r>
              <a:rPr lang="en-US" altLang="zh-TW" dirty="0"/>
              <a:t>There are several kinds of defects in PCB. </a:t>
            </a:r>
          </a:p>
          <a:p>
            <a:pPr lvl="1"/>
            <a:r>
              <a:rPr lang="en-US" altLang="zh-TW" dirty="0"/>
              <a:t>Many defects cannot be seen by human eyes.</a:t>
            </a:r>
          </a:p>
          <a:p>
            <a:endParaRPr lang="en-US" altLang="zh-TW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000" dirty="0"/>
              <a:t>Method for inspecting PCB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TW" dirty="0"/>
              <a:t>Automated Optic Inspection (AOI)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TW" dirty="0"/>
              <a:t>Solder Paste Inspection (SPI)</a:t>
            </a:r>
            <a:endParaRPr lang="en-US" altLang="zh-TW" sz="2000" dirty="0"/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TW" b="1" dirty="0"/>
              <a:t>Automated X-ray Inspection (AXI)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Algebraic Reconstruction Technique (</a:t>
            </a:r>
            <a:r>
              <a:rPr lang="en-US" altLang="zh-TW" sz="1400" dirty="0"/>
              <a:t>ART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1400" dirty="0"/>
              <a:t>Simultaneous Algebraic Reconstruction Technique (SART)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1400" dirty="0"/>
              <a:t>Filtered Back Projection</a:t>
            </a:r>
            <a:r>
              <a:rPr lang="zh-TW" altLang="en-US" sz="1400" dirty="0"/>
              <a:t> </a:t>
            </a:r>
            <a:r>
              <a:rPr lang="en-US" altLang="zh-TW" sz="1400" dirty="0"/>
              <a:t>(FBP)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EB648E-8429-4EA0-B2BD-28CDD4AB0A0A}"/>
              </a:ext>
            </a:extLst>
          </p:cNvPr>
          <p:cNvSpPr/>
          <p:nvPr/>
        </p:nvSpPr>
        <p:spPr>
          <a:xfrm>
            <a:off x="122842" y="4698475"/>
            <a:ext cx="2774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PCB:</a:t>
            </a:r>
            <a:r>
              <a:rPr lang="zh-TW" altLang="en-US" dirty="0"/>
              <a:t> </a:t>
            </a:r>
            <a:r>
              <a:rPr lang="en-US" altLang="zh-TW" dirty="0"/>
              <a:t>Printed Circuit Board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1108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F09E12-CE2B-4155-B71A-80968480C703}"/>
              </a:ext>
            </a:extLst>
          </p:cNvPr>
          <p:cNvSpPr/>
          <p:nvPr/>
        </p:nvSpPr>
        <p:spPr>
          <a:xfrm>
            <a:off x="3303063" y="1378195"/>
            <a:ext cx="2537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8650" indent="-285750">
              <a:spcAft>
                <a:spcPts val="1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180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Projections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62675C-5D4C-437D-B1DB-032FB0DF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391" y="1938384"/>
            <a:ext cx="2267575" cy="23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81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80;p17"/>
          <p:cNvSpPr txBox="1">
            <a:spLocks noGrp="1"/>
          </p:cNvSpPr>
          <p:nvPr>
            <p:ph type="body" idx="1"/>
          </p:nvPr>
        </p:nvSpPr>
        <p:spPr>
          <a:xfrm>
            <a:off x="1402455" y="1402166"/>
            <a:ext cx="2409634" cy="56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Projections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F09E12-CE2B-4155-B71A-80968480C703}"/>
              </a:ext>
            </a:extLst>
          </p:cNvPr>
          <p:cNvSpPr/>
          <p:nvPr/>
        </p:nvSpPr>
        <p:spPr>
          <a:xfrm>
            <a:off x="5036078" y="1483823"/>
            <a:ext cx="2537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8650" indent="-285750">
              <a:spcAft>
                <a:spcPts val="1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180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Projections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57F5D0-7111-4739-B1D5-411A2B02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58" y="2010245"/>
            <a:ext cx="2239731" cy="233532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D97D90-32D9-4743-BFFF-9DA304AA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79" y="2010247"/>
            <a:ext cx="2239729" cy="233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1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COMPARE Projections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80;p17"/>
          <p:cNvSpPr txBox="1">
            <a:spLocks noGrp="1"/>
          </p:cNvSpPr>
          <p:nvPr>
            <p:ph type="body" idx="1"/>
          </p:nvPr>
        </p:nvSpPr>
        <p:spPr>
          <a:xfrm>
            <a:off x="7004733" y="1027498"/>
            <a:ext cx="952288" cy="56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F09E12-CE2B-4155-B71A-80968480C703}"/>
              </a:ext>
            </a:extLst>
          </p:cNvPr>
          <p:cNvSpPr/>
          <p:nvPr/>
        </p:nvSpPr>
        <p:spPr>
          <a:xfrm>
            <a:off x="6655961" y="2971613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8650" indent="-285750">
              <a:spcAft>
                <a:spcPts val="1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180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57F5D0-7111-4739-B1D5-411A2B02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13" y="1423541"/>
            <a:ext cx="1357731" cy="14156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D97D90-32D9-4743-BFFF-9DA304AA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13" y="3381655"/>
            <a:ext cx="1357731" cy="1415682"/>
          </a:xfrm>
          <a:prstGeom prst="rect">
            <a:avLst/>
          </a:prstGeom>
        </p:spPr>
      </p:pic>
      <p:sp>
        <p:nvSpPr>
          <p:cNvPr id="10" name="Google Shape;80;p17">
            <a:extLst>
              <a:ext uri="{FF2B5EF4-FFF2-40B4-BE49-F238E27FC236}">
                <a16:creationId xmlns:a16="http://schemas.microsoft.com/office/drawing/2014/main" id="{4055CAD3-4040-4268-85D7-FC76661BB8F4}"/>
              </a:ext>
            </a:extLst>
          </p:cNvPr>
          <p:cNvSpPr txBox="1">
            <a:spLocks/>
          </p:cNvSpPr>
          <p:nvPr/>
        </p:nvSpPr>
        <p:spPr>
          <a:xfrm>
            <a:off x="1195999" y="1024558"/>
            <a:ext cx="952288" cy="5634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80;p17">
            <a:extLst>
              <a:ext uri="{FF2B5EF4-FFF2-40B4-BE49-F238E27FC236}">
                <a16:creationId xmlns:a16="http://schemas.microsoft.com/office/drawing/2014/main" id="{C73C019F-57E4-4C03-940B-32BDF4351106}"/>
              </a:ext>
            </a:extLst>
          </p:cNvPr>
          <p:cNvSpPr txBox="1">
            <a:spLocks/>
          </p:cNvSpPr>
          <p:nvPr/>
        </p:nvSpPr>
        <p:spPr>
          <a:xfrm>
            <a:off x="1195999" y="2874566"/>
            <a:ext cx="952288" cy="5634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80;p17">
            <a:extLst>
              <a:ext uri="{FF2B5EF4-FFF2-40B4-BE49-F238E27FC236}">
                <a16:creationId xmlns:a16="http://schemas.microsoft.com/office/drawing/2014/main" id="{B5C7C847-E19A-4922-A596-43E9FC014672}"/>
              </a:ext>
            </a:extLst>
          </p:cNvPr>
          <p:cNvSpPr txBox="1">
            <a:spLocks/>
          </p:cNvSpPr>
          <p:nvPr/>
        </p:nvSpPr>
        <p:spPr>
          <a:xfrm>
            <a:off x="4082938" y="2896777"/>
            <a:ext cx="952288" cy="5634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80;p17">
            <a:extLst>
              <a:ext uri="{FF2B5EF4-FFF2-40B4-BE49-F238E27FC236}">
                <a16:creationId xmlns:a16="http://schemas.microsoft.com/office/drawing/2014/main" id="{85C875F6-C4D7-4964-90BB-D71650E2C4CE}"/>
              </a:ext>
            </a:extLst>
          </p:cNvPr>
          <p:cNvSpPr txBox="1">
            <a:spLocks/>
          </p:cNvSpPr>
          <p:nvPr/>
        </p:nvSpPr>
        <p:spPr>
          <a:xfrm>
            <a:off x="4110654" y="1017725"/>
            <a:ext cx="952288" cy="5634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997CEE-E1FD-4B16-9354-9B8BA0012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55" y="1416031"/>
            <a:ext cx="1357729" cy="14156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B489C0-C65A-447D-9D3A-7BB20E3B2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34" y="1416032"/>
            <a:ext cx="1357729" cy="141568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B89ADF-A805-4B30-8426-522ED0067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75" y="3319875"/>
            <a:ext cx="1357729" cy="14156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1E9F2B6-C5CE-4E72-9C28-1BDC8CC4F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134" y="3340945"/>
            <a:ext cx="1357729" cy="14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04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2A94-D212-47C3-994F-4F0F7C8EE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Additive vs Multiplicative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FD995-DEC1-4827-899E-A4E72B7CF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580" y="1017725"/>
            <a:ext cx="8604420" cy="2103847"/>
          </a:xfrm>
        </p:spPr>
        <p:txBody>
          <a:bodyPr>
            <a:no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Multiplicative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ART has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better image quality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Given less projections, Additive ART gives a more complete picture, so does Multiplicative ART.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32</a:t>
            </a:fld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1112520" y="2749496"/>
            <a:ext cx="3259455" cy="2211441"/>
            <a:chOff x="1011184" y="2845675"/>
            <a:chExt cx="3510177" cy="23815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19B628-3EF8-4FA0-A087-D4069949DCB4}"/>
                </a:ext>
              </a:extLst>
            </p:cNvPr>
            <p:cNvSpPr txBox="1"/>
            <p:nvPr/>
          </p:nvSpPr>
          <p:spPr>
            <a:xfrm>
              <a:off x="1124993" y="4602952"/>
              <a:ext cx="1571593" cy="62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Additive 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180 Projections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10 Iterations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0919B628-3EF8-4FA0-A087-D4069949DCB4}"/>
                </a:ext>
              </a:extLst>
            </p:cNvPr>
            <p:cNvSpPr txBox="1"/>
            <p:nvPr/>
          </p:nvSpPr>
          <p:spPr>
            <a:xfrm>
              <a:off x="2764028" y="4596602"/>
              <a:ext cx="1757333" cy="62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Multiplicative</a:t>
              </a:r>
            </a:p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180 Projections</a:t>
              </a:r>
            </a:p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 10 Iterations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011184" y="2845675"/>
              <a:ext cx="3510177" cy="2381549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072743" y="2763224"/>
            <a:ext cx="3326249" cy="2222929"/>
            <a:chOff x="5072743" y="2874349"/>
            <a:chExt cx="3326249" cy="2222929"/>
          </a:xfrm>
        </p:grpSpPr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0919B628-3EF8-4FA0-A087-D4069949DCB4}"/>
                </a:ext>
              </a:extLst>
            </p:cNvPr>
            <p:cNvSpPr txBox="1"/>
            <p:nvPr/>
          </p:nvSpPr>
          <p:spPr>
            <a:xfrm>
              <a:off x="5145763" y="4520197"/>
              <a:ext cx="145933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Additive </a:t>
              </a:r>
            </a:p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Projections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10 Iterations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0919B628-3EF8-4FA0-A087-D4069949DCB4}"/>
                </a:ext>
              </a:extLst>
            </p:cNvPr>
            <p:cNvSpPr txBox="1"/>
            <p:nvPr/>
          </p:nvSpPr>
          <p:spPr>
            <a:xfrm>
              <a:off x="6767180" y="4501868"/>
              <a:ext cx="163181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Multiplicative</a:t>
              </a:r>
            </a:p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16 Projections</a:t>
              </a:r>
            </a:p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 10 Iterations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072743" y="2874349"/>
              <a:ext cx="3322621" cy="2211441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5CABB4-CD78-4A5E-9134-89EBA004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04" y="2846908"/>
            <a:ext cx="1417947" cy="147847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5682BB0-3CAD-4484-8C5A-E165AA7E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95" y="2846908"/>
            <a:ext cx="1417948" cy="14784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BB27674-4D6D-4B0B-AB9F-9763AE241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299" y="2846908"/>
            <a:ext cx="1417948" cy="147847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3D8341C-7170-4E36-9379-ACB29C284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978" y="2846908"/>
            <a:ext cx="1417948" cy="147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05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AC34E-E170-4910-BB29-83028314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Additive vs Multiplicative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66303-6E0B-49BE-8572-0D6865FB9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461541-6CD4-4C58-85D8-627FFD99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438" y="2004225"/>
            <a:ext cx="1417947" cy="14784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6573DC-19F6-41E7-BFF0-4254349C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16" y="2004225"/>
            <a:ext cx="1417948" cy="147847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883923D-E292-4026-B0D9-8E8EBFC8A20C}"/>
              </a:ext>
            </a:extLst>
          </p:cNvPr>
          <p:cNvSpPr/>
          <p:nvPr/>
        </p:nvSpPr>
        <p:spPr>
          <a:xfrm>
            <a:off x="1934508" y="1634893"/>
            <a:ext cx="1464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More smooth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F5FBC0-67D3-45E0-A094-1D1430D15B5F}"/>
              </a:ext>
            </a:extLst>
          </p:cNvPr>
          <p:cNvSpPr/>
          <p:nvPr/>
        </p:nvSpPr>
        <p:spPr>
          <a:xfrm>
            <a:off x="5817057" y="1634893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More clear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CC8FF3-944C-4694-823A-F83D25F9B78A}"/>
              </a:ext>
            </a:extLst>
          </p:cNvPr>
          <p:cNvSpPr/>
          <p:nvPr/>
        </p:nvSpPr>
        <p:spPr>
          <a:xfrm>
            <a:off x="2571292" y="3852027"/>
            <a:ext cx="4001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Can we combine the two feature?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9397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AF1C093-ECCA-4105-816D-AAAF730A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48" y="3122253"/>
            <a:ext cx="1070182" cy="11158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8946CF-D43D-4045-A8B0-962CEDCD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combine the two METHOD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DE60C-2652-47E3-BC88-15E6C925F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2766AE-46E0-4A95-BE0A-73370C7A7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99" y="3122253"/>
            <a:ext cx="1070182" cy="11158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98D9BA-38B4-4C33-82AD-71EA4CC1C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533" y="3122253"/>
            <a:ext cx="1070182" cy="11158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7B1C0F4-6139-4400-8B01-8DB31563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704" y="1455890"/>
            <a:ext cx="1070182" cy="11158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BB2347D-9205-4DD4-98AB-652582B6B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119" y="1473224"/>
            <a:ext cx="1070182" cy="11158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0C787E5-DC68-4DC5-81CA-AD7E5CFA8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533" y="1473224"/>
            <a:ext cx="1070182" cy="11158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53B63A5-A171-419B-8C64-9E75D7B6C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0948" y="1473224"/>
            <a:ext cx="1070182" cy="11158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ADE0B1D-445E-475A-A18E-EF1BE31921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704" y="3122253"/>
            <a:ext cx="1070182" cy="111586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16F0929-F96C-4D69-8AE8-61E184CDD0DC}"/>
              </a:ext>
            </a:extLst>
          </p:cNvPr>
          <p:cNvSpPr/>
          <p:nvPr/>
        </p:nvSpPr>
        <p:spPr>
          <a:xfrm>
            <a:off x="493688" y="182915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D1EF78-DFD4-4A2F-9F83-CEF818CD1235}"/>
              </a:ext>
            </a:extLst>
          </p:cNvPr>
          <p:cNvSpPr/>
          <p:nvPr/>
        </p:nvSpPr>
        <p:spPr>
          <a:xfrm>
            <a:off x="493688" y="3500889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Multiplicative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818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:a16="http://schemas.microsoft.com/office/drawing/2014/main" id="{679A0B6E-4026-4599-A5D8-3ECE7987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533" y="1473224"/>
            <a:ext cx="1070182" cy="111586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DAA607E0-0DB8-47E7-AF10-0A189845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48" y="1473224"/>
            <a:ext cx="1070182" cy="11158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8946CF-D43D-4045-A8B0-962CEDCD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combine the two METHOD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DE60C-2652-47E3-BC88-15E6C925F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35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6F0929-F96C-4D69-8AE8-61E184CDD0DC}"/>
              </a:ext>
            </a:extLst>
          </p:cNvPr>
          <p:cNvSpPr/>
          <p:nvPr/>
        </p:nvSpPr>
        <p:spPr>
          <a:xfrm>
            <a:off x="624886" y="3495517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D1EF78-DFD4-4A2F-9F83-CEF818CD1235}"/>
              </a:ext>
            </a:extLst>
          </p:cNvPr>
          <p:cNvSpPr/>
          <p:nvPr/>
        </p:nvSpPr>
        <p:spPr>
          <a:xfrm>
            <a:off x="624886" y="1846488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Multiplicative</a:t>
            </a:r>
            <a:endParaRPr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2A84B7A-490B-4F68-97B7-EF53B494B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118" y="3122253"/>
            <a:ext cx="1070182" cy="111586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758326D-9336-4C8E-865B-B58E9EDD8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533" y="3122253"/>
            <a:ext cx="1070182" cy="111586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ADDB634A-C275-41ED-897C-3B9719DB9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948" y="3122253"/>
            <a:ext cx="1070182" cy="111586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9716CD7-2D77-4ACD-9E79-36196DAE1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703" y="1481331"/>
            <a:ext cx="1070182" cy="111586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A0BEA1E9-E647-4FEF-A558-F4F760EC1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0118" y="1481331"/>
            <a:ext cx="1070182" cy="111586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5612A496-9212-4C76-9A77-AEAF145CBE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703" y="3122253"/>
            <a:ext cx="1070182" cy="11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12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946CF-D43D-4045-A8B0-962CEDCD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combine the two METHOD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DE60C-2652-47E3-BC88-15E6C925F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36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6F0929-F96C-4D69-8AE8-61E184CDD0DC}"/>
              </a:ext>
            </a:extLst>
          </p:cNvPr>
          <p:cNvSpPr/>
          <p:nvPr/>
        </p:nvSpPr>
        <p:spPr>
          <a:xfrm>
            <a:off x="624886" y="3495517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D1EF78-DFD4-4A2F-9F83-CEF818CD1235}"/>
              </a:ext>
            </a:extLst>
          </p:cNvPr>
          <p:cNvSpPr/>
          <p:nvPr/>
        </p:nvSpPr>
        <p:spPr>
          <a:xfrm>
            <a:off x="624886" y="1846488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Multiplicative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27314DE-5FAF-4378-B631-A4A6D6BDC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24" y="3086153"/>
            <a:ext cx="1070182" cy="11158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254778B-2C43-426F-8295-612D65E0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03" y="1477738"/>
            <a:ext cx="1070182" cy="111586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6A95952-4D70-4344-BFD4-7963ECF7C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703" y="3122253"/>
            <a:ext cx="1070182" cy="11158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67AF57-167E-4468-B775-B65D7AAE8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118" y="1477738"/>
            <a:ext cx="1070182" cy="111586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AADED91-DF22-4BF1-A08A-3CB3FEC69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794" y="3122253"/>
            <a:ext cx="1070182" cy="111586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7CC08D1-5345-43C7-A829-F59A59B32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533" y="1477738"/>
            <a:ext cx="1070182" cy="111586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A4579C0-94DD-4819-BE30-C23E0A059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5533" y="3086153"/>
            <a:ext cx="1070182" cy="111586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009DD7D-9416-4A04-B4EF-1CCC4B19BE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2272" y="1477738"/>
            <a:ext cx="1070182" cy="1115860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B58D7541-73FC-416B-86AE-023F5C838836}"/>
              </a:ext>
            </a:extLst>
          </p:cNvPr>
          <p:cNvSpPr/>
          <p:nvPr/>
        </p:nvSpPr>
        <p:spPr>
          <a:xfrm>
            <a:off x="240966" y="1100008"/>
            <a:ext cx="22733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000" b="1" dirty="0"/>
              <a:t>S</a:t>
            </a:r>
            <a:r>
              <a:rPr lang="zh-TW" altLang="en-US" sz="2000" b="1" dirty="0"/>
              <a:t>witch </a:t>
            </a:r>
            <a:r>
              <a:rPr lang="en-US" altLang="zh-TW" sz="2000" b="1" dirty="0"/>
              <a:t>Method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98618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946CF-D43D-4045-A8B0-962CEDCD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combine the two METHOD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DE60C-2652-47E3-BC88-15E6C925F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37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02AC0FF-37D0-4474-95BE-40AAA38EC784}"/>
              </a:ext>
            </a:extLst>
          </p:cNvPr>
          <p:cNvSpPr/>
          <p:nvPr/>
        </p:nvSpPr>
        <p:spPr>
          <a:xfrm>
            <a:off x="624886" y="1247440"/>
            <a:ext cx="669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400" dirty="0"/>
              <a:t>What is the difference between the two methods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468A5A1-F548-4352-82E2-B069806CA793}"/>
              </a:ext>
            </a:extLst>
          </p:cNvPr>
          <p:cNvSpPr/>
          <p:nvPr/>
        </p:nvSpPr>
        <p:spPr>
          <a:xfrm>
            <a:off x="2077168" y="2697041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A06A5AF-0417-4811-AC5E-D2143552A3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76082" y="1997925"/>
          <a:ext cx="6450106" cy="1525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53">
                  <a:extLst>
                    <a:ext uri="{9D8B030D-6E8A-4147-A177-3AD203B41FA5}">
                      <a16:colId xmlns:a16="http://schemas.microsoft.com/office/drawing/2014/main" val="2900772656"/>
                    </a:ext>
                  </a:extLst>
                </a:gridCol>
                <a:gridCol w="3225053">
                  <a:extLst>
                    <a:ext uri="{9D8B030D-6E8A-4147-A177-3AD203B41FA5}">
                      <a16:colId xmlns:a16="http://schemas.microsoft.com/office/drawing/2014/main" val="130711202"/>
                    </a:ext>
                  </a:extLst>
                </a:gridCol>
              </a:tblGrid>
              <a:tr h="6056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Additive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Multiplicative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755895"/>
                  </a:ext>
                </a:extLst>
              </a:tr>
              <a:tr h="919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800" dirty="0"/>
                        <a:t>Numbers can be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800" dirty="0"/>
                        <a:t>Numbers are always greater than or equal to 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007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519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38</a:t>
            </a:fld>
            <a:endParaRPr lang="zh-TW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F4BD99-AC5F-4D47-8F2B-B9F01B72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66" y="1561342"/>
            <a:ext cx="7576625" cy="52167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308E4188-9C09-4FD3-AB63-2675A4C36254}"/>
              </a:ext>
            </a:extLst>
          </p:cNvPr>
          <p:cNvSpPr/>
          <p:nvPr/>
        </p:nvSpPr>
        <p:spPr>
          <a:xfrm>
            <a:off x="4667672" y="2248772"/>
            <a:ext cx="251012" cy="5216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F6D042-7073-4D0D-8193-E3B92ED8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66" y="2894728"/>
            <a:ext cx="7576625" cy="82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41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29E0-7A66-42EB-B338-160458AE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43" y="460987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RECONSTRUCTION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9CCE8-1DD6-4344-97FA-6B90730A6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43" y="1017281"/>
            <a:ext cx="8520600" cy="34164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Reconstruction of 3D solder ball</a:t>
            </a:r>
          </a:p>
          <a:p>
            <a:pPr marL="11430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884" y="1438037"/>
            <a:ext cx="5116090" cy="353475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385034" y="0"/>
            <a:ext cx="275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SOD: Source to Object Distance </a:t>
            </a:r>
          </a:p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SID: Source to Image Distance</a:t>
            </a:r>
          </a:p>
        </p:txBody>
      </p:sp>
      <p:pic>
        <p:nvPicPr>
          <p:cNvPr id="1026" name="Picture 2" descr="https://upload.wikimedia.org/wikipedia/commons/thumb/8/8a/Solder_ball_grid.jpg/200px-Solder_ball_gri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" y="2899478"/>
            <a:ext cx="2704353" cy="2028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367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946CF-D43D-4045-A8B0-962CEDCD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combine the two METHOD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DE60C-2652-47E3-BC88-15E6C925F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39</a:t>
            </a:fld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6F0929-F96C-4D69-8AE8-61E184CDD0DC}"/>
              </a:ext>
            </a:extLst>
          </p:cNvPr>
          <p:cNvSpPr/>
          <p:nvPr/>
        </p:nvSpPr>
        <p:spPr>
          <a:xfrm>
            <a:off x="47201" y="2517305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(non-negative number)</a:t>
            </a:r>
            <a:endParaRPr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6160DC5-25CB-4F63-B245-386E46BE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750" y="1533709"/>
            <a:ext cx="1209862" cy="126150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9B5E826-D74F-407E-B429-B7A8E867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552" y="1533709"/>
            <a:ext cx="1209862" cy="126150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574C5E51-7397-4B7B-A4DD-623FC00F0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780" y="1533709"/>
            <a:ext cx="1209862" cy="126150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6D7AF0B-166A-49ED-BA67-3B64A9E80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008" y="1528710"/>
            <a:ext cx="1209862" cy="126150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C2AB1FAF-9DC1-4731-B52F-ACD52EFAF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4750" y="3311195"/>
            <a:ext cx="1209862" cy="126150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D7FA183-A456-406F-A6CC-263F679C1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1552" y="3311195"/>
            <a:ext cx="1209862" cy="126150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7CADE1C-380A-404E-B31B-546BF1DBF8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3780" y="3311195"/>
            <a:ext cx="1209862" cy="126150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A2B7F974-9879-494A-8B4C-411CC54944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6008" y="3311195"/>
            <a:ext cx="1209862" cy="12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1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CFA7F-C131-428D-85F6-938B6C34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COMBINE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820B68-62A1-413B-A263-3492CC87B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C62B5E-5A4D-4B73-855B-5CC3DF70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053" y="1951760"/>
            <a:ext cx="1852561" cy="19316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262228-F3CD-484F-A6B8-56454E91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80" y="1951761"/>
            <a:ext cx="1852559" cy="19316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1829171-7842-44A2-86DC-53112D2DF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146694"/>
            <a:ext cx="1128258" cy="117641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384C95C-D374-4134-B693-BCA46AC78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379443"/>
            <a:ext cx="1128259" cy="117641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BBCAE34-01FA-49FF-B8B5-4986559E4E23}"/>
              </a:ext>
            </a:extLst>
          </p:cNvPr>
          <p:cNvSpPr/>
          <p:nvPr/>
        </p:nvSpPr>
        <p:spPr>
          <a:xfrm>
            <a:off x="659272" y="2732911"/>
            <a:ext cx="433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56A38294-7CF3-4774-92C4-DEE0261CCDFB}"/>
              </a:ext>
            </a:extLst>
          </p:cNvPr>
          <p:cNvSpPr/>
          <p:nvPr/>
        </p:nvSpPr>
        <p:spPr>
          <a:xfrm>
            <a:off x="1900666" y="2693918"/>
            <a:ext cx="1192306" cy="447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591EF3-F542-40DD-B23C-C5E7BDA2649F}"/>
              </a:ext>
            </a:extLst>
          </p:cNvPr>
          <p:cNvSpPr/>
          <p:nvPr/>
        </p:nvSpPr>
        <p:spPr>
          <a:xfrm>
            <a:off x="5984014" y="1161577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(non-negative number)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1D5F50-3459-447E-86FE-E0340824265D}"/>
              </a:ext>
            </a:extLst>
          </p:cNvPr>
          <p:cNvSpPr/>
          <p:nvPr/>
        </p:nvSpPr>
        <p:spPr>
          <a:xfrm>
            <a:off x="3683907" y="1438576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</a:t>
            </a:r>
            <a:r>
              <a:rPr lang="zh-TW" altLang="en-US" dirty="0"/>
              <a:t>witch </a:t>
            </a:r>
            <a:r>
              <a:rPr lang="en-US" altLang="zh-TW" dirty="0"/>
              <a:t>Method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8991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B592E-1209-4173-A7C6-3885DBD5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graph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370A3A-CDEE-4CE3-B01F-B9788D70AD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3F66E8-43C4-4C6D-97E4-3356ECC0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24" y="1400011"/>
            <a:ext cx="2333951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54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CFA7F-C131-428D-85F6-938B6C34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COMBINE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820B68-62A1-413B-A263-3492CC87B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42</a:t>
            </a:fld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591EF3-F542-40DD-B23C-C5E7BDA2649F}"/>
              </a:ext>
            </a:extLst>
          </p:cNvPr>
          <p:cNvSpPr/>
          <p:nvPr/>
        </p:nvSpPr>
        <p:spPr>
          <a:xfrm>
            <a:off x="6417087" y="1396878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(non-negative number)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1D5F50-3459-447E-86FE-E0340824265D}"/>
              </a:ext>
            </a:extLst>
          </p:cNvPr>
          <p:cNvSpPr/>
          <p:nvPr/>
        </p:nvSpPr>
        <p:spPr>
          <a:xfrm>
            <a:off x="4824984" y="1673877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</a:t>
            </a:r>
            <a:r>
              <a:rPr lang="zh-TW" altLang="en-US" dirty="0"/>
              <a:t>witch </a:t>
            </a:r>
            <a:r>
              <a:rPr lang="en-US" altLang="zh-TW" dirty="0"/>
              <a:t>Method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337F41-5B42-4F7B-9B24-83A45D76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985" y="2166014"/>
            <a:ext cx="1592103" cy="16052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31C8675-AA22-424F-BB91-0EA0C5D9F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55" y="2166014"/>
            <a:ext cx="1592103" cy="16052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F5A0BE9-F71E-4B75-9CF8-45A70A653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68" y="2166014"/>
            <a:ext cx="1592103" cy="160526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9C7B841-B363-4B05-BA93-0D4F1159A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50" y="2166014"/>
            <a:ext cx="1592104" cy="160526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8407FF8-83B4-4491-8C77-C54E23A5F997}"/>
              </a:ext>
            </a:extLst>
          </p:cNvPr>
          <p:cNvSpPr/>
          <p:nvPr/>
        </p:nvSpPr>
        <p:spPr>
          <a:xfrm>
            <a:off x="940100" y="1720043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F12BE5-725F-4219-B831-279209355F75}"/>
              </a:ext>
            </a:extLst>
          </p:cNvPr>
          <p:cNvSpPr/>
          <p:nvPr/>
        </p:nvSpPr>
        <p:spPr>
          <a:xfrm>
            <a:off x="2781749" y="1673877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Multiplicative</a:t>
            </a:r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C1A32766-3FB1-46C4-8756-E18704FBC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398" y="4197251"/>
            <a:ext cx="852520" cy="8595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8D85D90-EE67-4040-8B5D-FE997057C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50" y="4197251"/>
            <a:ext cx="1155639" cy="859566"/>
          </a:xfrm>
          <a:prstGeom prst="rect">
            <a:avLst/>
          </a:prstGeom>
        </p:spPr>
      </p:pic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F924DFAF-47DA-4712-8C5E-C050761A561B}"/>
              </a:ext>
            </a:extLst>
          </p:cNvPr>
          <p:cNvSpPr/>
          <p:nvPr/>
        </p:nvSpPr>
        <p:spPr>
          <a:xfrm>
            <a:off x="1969446" y="4509627"/>
            <a:ext cx="421179" cy="23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54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7D5A-0425-40C5-9F0A-1E10D3C6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83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RECONSTRUCTION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B8C1C-DD60-4A92-B07E-F9CC73A6F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183" y="1017725"/>
            <a:ext cx="8520600" cy="34164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32 Projections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/>
          </a:p>
        </p:txBody>
      </p:sp>
      <p:pic>
        <p:nvPicPr>
          <p:cNvPr id="5" name="Picture 4" descr="A picture containing text, electronics, monitor, screenshot&#10;&#10;Description automatically generated">
            <a:extLst>
              <a:ext uri="{FF2B5EF4-FFF2-40B4-BE49-F238E27FC236}">
                <a16:creationId xmlns:a16="http://schemas.microsoft.com/office/drawing/2014/main" id="{2660EBAA-F465-4E61-98BE-F8DC621E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027869"/>
            <a:ext cx="2814145" cy="383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6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1C16D5-7069-4307-94FB-9ED582FD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X-ray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0EF2A8-670E-4FC6-8CF4-714736933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  <p:pic>
        <p:nvPicPr>
          <p:cNvPr id="1026" name="Picture 2" descr="從2D 到3D 的醫學影像">
            <a:extLst>
              <a:ext uri="{FF2B5EF4-FFF2-40B4-BE49-F238E27FC236}">
                <a16:creationId xmlns:a16="http://schemas.microsoft.com/office/drawing/2014/main" id="{DE19C36F-2E0B-452F-A1FA-93D3FED9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604" y="1213455"/>
            <a:ext cx="3640791" cy="271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EE4C81-0443-4932-A5F6-9A98FD682440}"/>
              </a:ext>
            </a:extLst>
          </p:cNvPr>
          <p:cNvSpPr/>
          <p:nvPr/>
        </p:nvSpPr>
        <p:spPr>
          <a:xfrm>
            <a:off x="1970234" y="3930045"/>
            <a:ext cx="52035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X-ray is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3D to 2D</a:t>
            </a:r>
          </a:p>
          <a:p>
            <a:pPr algn="ctr"/>
            <a:r>
              <a:rPr lang="en-US" altLang="zh-TW" dirty="0"/>
              <a:t> We want to convert these 2D images into 3D images</a:t>
            </a:r>
          </a:p>
          <a:p>
            <a:pPr algn="ctr"/>
            <a:r>
              <a:rPr lang="en-US" altLang="zh-TW" dirty="0"/>
              <a:t>How? =&gt; ART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FB17E3-A96C-47E1-8F9B-AEBE1DBE3727}"/>
              </a:ext>
            </a:extLst>
          </p:cNvPr>
          <p:cNvSpPr/>
          <p:nvPr/>
        </p:nvSpPr>
        <p:spPr>
          <a:xfrm>
            <a:off x="0" y="4853375"/>
            <a:ext cx="28680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1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zh-TW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100" dirty="0">
                <a:latin typeface="Arial" panose="020B0604020202020204" pitchFamily="34" charset="0"/>
                <a:cs typeface="Arial" panose="020B0604020202020204" pitchFamily="34" charset="0"/>
              </a:rPr>
              <a:t>(Algebraic Reconstruction Technique)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93112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8235"/>
            <a:ext cx="8520600" cy="569490"/>
          </a:xfrm>
        </p:spPr>
        <p:txBody>
          <a:bodyPr>
            <a:normAutofit/>
          </a:bodyPr>
          <a:lstStyle/>
          <a:p>
            <a:r>
              <a:rPr 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(Algebraic Reconstruction Technique)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classic iterative reconstruction method.</a:t>
            </a:r>
          </a:p>
          <a:p>
            <a:pPr marL="342900">
              <a:spcAft>
                <a:spcPts val="1200"/>
              </a:spcAft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Additive: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7018"/>
          <a:stretch/>
        </p:blipFill>
        <p:spPr>
          <a:xfrm>
            <a:off x="933473" y="1832345"/>
            <a:ext cx="8522947" cy="31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4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pic>
        <p:nvPicPr>
          <p:cNvPr id="6" name="图片 13">
            <a:extLst>
              <a:ext uri="{FF2B5EF4-FFF2-40B4-BE49-F238E27FC236}">
                <a16:creationId xmlns:a16="http://schemas.microsoft.com/office/drawing/2014/main" id="{C2027412-665E-4D54-9960-16EAC8ED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09" y="1495034"/>
            <a:ext cx="2177962" cy="227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005989" y="1377175"/>
            <a:ext cx="7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0°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005989" y="3421690"/>
            <a:ext cx="7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179°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9">
            <a:extLst>
              <a:ext uri="{FF2B5EF4-FFF2-40B4-BE49-F238E27FC236}">
                <a16:creationId xmlns:a16="http://schemas.microsoft.com/office/drawing/2014/main" id="{7A3BFA01-4A64-4724-885B-193F5A22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882" y="1495034"/>
            <a:ext cx="1907484" cy="227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向右箭號 17"/>
          <p:cNvSpPr/>
          <p:nvPr/>
        </p:nvSpPr>
        <p:spPr>
          <a:xfrm>
            <a:off x="4399253" y="2100243"/>
            <a:ext cx="438150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370566" y="376942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Sinogram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07163" y="3785399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11B5A8-FA85-46BD-A69D-1DC29F3A6AD8}"/>
              </a:ext>
            </a:extLst>
          </p:cNvPr>
          <p:cNvSpPr/>
          <p:nvPr/>
        </p:nvSpPr>
        <p:spPr>
          <a:xfrm>
            <a:off x="3340214" y="1021414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Example: convert 1D to 2D</a:t>
            </a:r>
            <a:endParaRPr lang="zh-TW" altLang="en-US" dirty="0"/>
          </a:p>
        </p:txBody>
      </p:sp>
      <p:sp>
        <p:nvSpPr>
          <p:cNvPr id="13" name="向右箭號 17">
            <a:extLst>
              <a:ext uri="{FF2B5EF4-FFF2-40B4-BE49-F238E27FC236}">
                <a16:creationId xmlns:a16="http://schemas.microsoft.com/office/drawing/2014/main" id="{B214247E-53AC-4810-857F-18E3379C81BE}"/>
              </a:ext>
            </a:extLst>
          </p:cNvPr>
          <p:cNvSpPr/>
          <p:nvPr/>
        </p:nvSpPr>
        <p:spPr>
          <a:xfrm rot="10800000">
            <a:off x="4352925" y="2693312"/>
            <a:ext cx="438150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DFC98E-CF15-42F6-8201-F924C44B3375}"/>
              </a:ext>
            </a:extLst>
          </p:cNvPr>
          <p:cNvSpPr/>
          <p:nvPr/>
        </p:nvSpPr>
        <p:spPr>
          <a:xfrm>
            <a:off x="4250278" y="1672697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X-ray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FA7DB-EBB6-44A9-8C46-8757E2062987}"/>
              </a:ext>
            </a:extLst>
          </p:cNvPr>
          <p:cNvSpPr/>
          <p:nvPr/>
        </p:nvSpPr>
        <p:spPr>
          <a:xfrm>
            <a:off x="4296495" y="3132526"/>
            <a:ext cx="642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zh-TW" altLang="en-US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935066C-1192-4328-AA65-472C7F23E3B8}"/>
              </a:ext>
            </a:extLst>
          </p:cNvPr>
          <p:cNvCxnSpPr>
            <a:cxnSpLocks/>
          </p:cNvCxnSpPr>
          <p:nvPr/>
        </p:nvCxnSpPr>
        <p:spPr>
          <a:xfrm>
            <a:off x="2999555" y="1314619"/>
            <a:ext cx="0" cy="26008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9A22710-9F26-4C5A-AAF3-ACAA40172902}"/>
              </a:ext>
            </a:extLst>
          </p:cNvPr>
          <p:cNvCxnSpPr>
            <a:cxnSpLocks/>
          </p:cNvCxnSpPr>
          <p:nvPr/>
        </p:nvCxnSpPr>
        <p:spPr>
          <a:xfrm>
            <a:off x="3331249" y="1314618"/>
            <a:ext cx="0" cy="26008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31036F-B9A2-468E-98D8-8AA365281BB2}"/>
              </a:ext>
            </a:extLst>
          </p:cNvPr>
          <p:cNvCxnSpPr>
            <a:cxnSpLocks/>
          </p:cNvCxnSpPr>
          <p:nvPr/>
        </p:nvCxnSpPr>
        <p:spPr>
          <a:xfrm>
            <a:off x="5752224" y="1495034"/>
            <a:ext cx="4213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85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GIF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47765" y="0"/>
            <a:ext cx="3496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 </a:t>
            </a:r>
          </a:p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GIF: </a:t>
            </a:r>
            <a:r>
              <a:rPr lang="en-US" altLang="zh-TW" sz="1400" dirty="0"/>
              <a:t>Graphics Interchange Format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78793" y="1495834"/>
            <a:ext cx="7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0°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978793" y="3416067"/>
            <a:ext cx="7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179°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4398501" y="2343275"/>
            <a:ext cx="438150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370566" y="376942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Sinogram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07163" y="3785399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8F2D11-6EE6-4F07-AB43-06B3AF92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39" y="1837550"/>
            <a:ext cx="1562100" cy="16287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2D4B208-41D0-4CFE-A555-E95AE00E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63" y="1837550"/>
            <a:ext cx="1562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60391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13088</TotalTime>
  <Words>1149</Words>
  <Application>Microsoft Office PowerPoint</Application>
  <PresentationFormat>如螢幕大小 (16:9)</PresentationFormat>
  <Paragraphs>387</Paragraphs>
  <Slides>43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微軟正黑體</vt:lpstr>
      <vt:lpstr>標楷體</vt:lpstr>
      <vt:lpstr>Arial</vt:lpstr>
      <vt:lpstr>Cambria Math</vt:lpstr>
      <vt:lpstr>Gill Sans MT</vt:lpstr>
      <vt:lpstr>Wingdings</vt:lpstr>
      <vt:lpstr>包裹</vt:lpstr>
      <vt:lpstr>PowerPoint 簡報</vt:lpstr>
      <vt:lpstr>Outline</vt:lpstr>
      <vt:lpstr>PURPOSE</vt:lpstr>
      <vt:lpstr>RECONSTRUCTION</vt:lpstr>
      <vt:lpstr>RECONSTRUCTION</vt:lpstr>
      <vt:lpstr>X-ray</vt:lpstr>
      <vt:lpstr>ART (Algebraic Reconstruction Technique)</vt:lpstr>
      <vt:lpstr>Additive ART</vt:lpstr>
      <vt:lpstr>Additive ART GIF</vt:lpstr>
      <vt:lpstr>Why only 179 degree</vt:lpstr>
      <vt:lpstr>Additive ART</vt:lpstr>
      <vt:lpstr>Additive ART</vt:lpstr>
      <vt:lpstr>Additive ART</vt:lpstr>
      <vt:lpstr>Additive ART</vt:lpstr>
      <vt:lpstr>Additive ART</vt:lpstr>
      <vt:lpstr>Iterative Reconstruction</vt:lpstr>
      <vt:lpstr>CODE</vt:lpstr>
      <vt:lpstr>CODE</vt:lpstr>
      <vt:lpstr>CODE</vt:lpstr>
      <vt:lpstr>Additive ART</vt:lpstr>
      <vt:lpstr>Additive ART</vt:lpstr>
      <vt:lpstr>Clip</vt:lpstr>
      <vt:lpstr>Multiplicative ART</vt:lpstr>
      <vt:lpstr>Multiplicative ART</vt:lpstr>
      <vt:lpstr>Multiplicative ART</vt:lpstr>
      <vt:lpstr>Multiplicative ART</vt:lpstr>
      <vt:lpstr>Multiplicative ART</vt:lpstr>
      <vt:lpstr>CODE</vt:lpstr>
      <vt:lpstr>Multiplicative ART</vt:lpstr>
      <vt:lpstr>Multiplicative ART</vt:lpstr>
      <vt:lpstr>Multiplicative ART</vt:lpstr>
      <vt:lpstr>COMPARE Projections</vt:lpstr>
      <vt:lpstr>Additive vs Multiplicative</vt:lpstr>
      <vt:lpstr>Additive vs Multiplicative</vt:lpstr>
      <vt:lpstr>combine the two METHOD</vt:lpstr>
      <vt:lpstr>combine the two METHOD</vt:lpstr>
      <vt:lpstr>combine the two METHOD</vt:lpstr>
      <vt:lpstr>combine the two METHOD</vt:lpstr>
      <vt:lpstr>CODE</vt:lpstr>
      <vt:lpstr>combine the two METHOD</vt:lpstr>
      <vt:lpstr>COMBINE</vt:lpstr>
      <vt:lpstr>ANOTHER graph</vt:lpstr>
      <vt:lpstr>COMBINE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Combine FBP and SART</dc:title>
  <dc:creator>Jasper Chao</dc:creator>
  <cp:lastModifiedBy>大瘋狗</cp:lastModifiedBy>
  <cp:revision>236</cp:revision>
  <dcterms:modified xsi:type="dcterms:W3CDTF">2022-02-18T14:28:55Z</dcterms:modified>
</cp:coreProperties>
</file>